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4"/>
  </p:notesMasterIdLst>
  <p:sldIdLst>
    <p:sldId id="3825" r:id="rId5"/>
    <p:sldId id="3840" r:id="rId6"/>
    <p:sldId id="3841" r:id="rId7"/>
    <p:sldId id="3842" r:id="rId8"/>
    <p:sldId id="3791" r:id="rId9"/>
    <p:sldId id="3792" r:id="rId10"/>
    <p:sldId id="3843" r:id="rId11"/>
    <p:sldId id="3844" r:id="rId12"/>
    <p:sldId id="3845" r:id="rId13"/>
    <p:sldId id="3846" r:id="rId14"/>
    <p:sldId id="3847" r:id="rId15"/>
    <p:sldId id="3855" r:id="rId16"/>
    <p:sldId id="3848" r:id="rId17"/>
    <p:sldId id="3849" r:id="rId18"/>
    <p:sldId id="3850" r:id="rId19"/>
    <p:sldId id="3851" r:id="rId20"/>
    <p:sldId id="3852" r:id="rId21"/>
    <p:sldId id="3853" r:id="rId22"/>
    <p:sldId id="385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30/3/2023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093208" y="2026508"/>
            <a:ext cx="6990464" cy="3078563"/>
          </a:xfrm>
        </p:spPr>
        <p:txBody>
          <a:bodyPr>
            <a:noAutofit/>
          </a:bodyPr>
          <a:lstStyle/>
          <a:p>
            <a:pPr algn="ctr"/>
            <a:r>
              <a:rPr lang="en-US" sz="4800" b="1" u="sng">
                <a:latin typeface="Times New Roman" panose="02020603050405020304" pitchFamily="18" charset="0"/>
                <a:cs typeface="Times New Roman" panose="02020603050405020304" pitchFamily="18" charset="0"/>
              </a:rPr>
              <a:t>BÀI 29:</a:t>
            </a:r>
            <a:br>
              <a:rPr lang="en-US" sz="6600" b="1">
                <a:latin typeface="Times New Roman" panose="02020603050405020304" pitchFamily="18" charset="0"/>
                <a:cs typeface="Times New Roman" panose="02020603050405020304" pitchFamily="18" charset="0"/>
              </a:rPr>
            </a:br>
            <a:r>
              <a:rPr lang="en-US" sz="6600" b="1">
                <a:latin typeface="Times New Roman" panose="02020603050405020304" pitchFamily="18" charset="0"/>
                <a:cs typeface="Times New Roman" panose="02020603050405020304" pitchFamily="18" charset="0"/>
              </a:rPr>
              <a:t>NHẬN BIẾT LỖI CHƯƠNG TRÌNH</a:t>
            </a:r>
            <a:endParaRPr lang="en-US" sz="6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a:xfrm>
            <a:off x="5292028" y="5585961"/>
            <a:ext cx="6592824" cy="548640"/>
          </a:xfrm>
        </p:spPr>
        <p:txBody>
          <a:bodyPr/>
          <a:lstStyle/>
          <a:p>
            <a:pPr algn="ctr"/>
            <a:r>
              <a:rPr lang="en-US" b="1">
                <a:solidFill>
                  <a:schemeClr val="accent6">
                    <a:lumMod val="40000"/>
                    <a:lumOff val="60000"/>
                  </a:schemeClr>
                </a:solidFill>
              </a:rPr>
              <a:t>Trung tâm GDNN-GDTX Huyện Tây Sơn</a:t>
            </a:r>
            <a:endParaRPr lang="en-US" b="1" dirty="0">
              <a:solidFill>
                <a:schemeClr val="accent6">
                  <a:lumMod val="40000"/>
                  <a:lumOff val="60000"/>
                </a:schemeClr>
              </a:solidFill>
            </a:endParaRPr>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12281" y="451707"/>
            <a:ext cx="9127179" cy="646331"/>
          </a:xfrm>
          <a:prstGeom prst="rect">
            <a:avLst/>
          </a:prstGeom>
        </p:spPr>
        <p:txBody>
          <a:bodyPr wrap="none">
            <a:spAutoFit/>
          </a:bodyPr>
          <a:lstStyle/>
          <a:p>
            <a:pPr algn="just">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rPr>
              <a:t>2. MỘT SỐ LỖI NGOẠI LỆ THƯỜNG GẶP</a:t>
            </a:r>
            <a:endParaRPr lang="en-US" sz="3600">
              <a:solidFill>
                <a:schemeClr val="accent1">
                  <a:lumMod val="50000"/>
                </a:schemeClr>
              </a:solidFill>
              <a:latin typeface="Times New Roman" panose="020206030504050203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15798281"/>
              </p:ext>
            </p:extLst>
          </p:nvPr>
        </p:nvGraphicFramePr>
        <p:xfrm>
          <a:off x="1289307" y="1338713"/>
          <a:ext cx="9411643" cy="5062087"/>
        </p:xfrm>
        <a:graphic>
          <a:graphicData uri="http://schemas.openxmlformats.org/drawingml/2006/table">
            <a:tbl>
              <a:tblPr firstRow="1" firstCol="1" bandRow="1">
                <a:tableStyleId>{5C22544A-7EE6-4342-B048-85BDC9FD1C3A}</a:tableStyleId>
              </a:tblPr>
              <a:tblGrid>
                <a:gridCol w="3282693">
                  <a:extLst>
                    <a:ext uri="{9D8B030D-6E8A-4147-A177-3AD203B41FA5}">
                      <a16:colId xmlns:a16="http://schemas.microsoft.com/office/drawing/2014/main" val="1763891490"/>
                    </a:ext>
                  </a:extLst>
                </a:gridCol>
                <a:gridCol w="6128950">
                  <a:extLst>
                    <a:ext uri="{9D8B030D-6E8A-4147-A177-3AD203B41FA5}">
                      <a16:colId xmlns:a16="http://schemas.microsoft.com/office/drawing/2014/main" val="3396664640"/>
                    </a:ext>
                  </a:extLst>
                </a:gridCol>
              </a:tblGrid>
              <a:tr h="99487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4719719"/>
                  </a:ext>
                </a:extLst>
              </a:tr>
              <a:tr h="1029963">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ZeroDivisionError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này xảy ra khi lệnh thực hiện phép chia cho giá trị 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5457379"/>
                  </a:ext>
                </a:extLst>
              </a:tr>
              <a:tr h="149230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IndexError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lệnh cố gắng truy cập phần tử của danh sách nhưng chỉ số vượt quá giới hạn.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8844560"/>
                  </a:ext>
                </a:extLst>
              </a:tr>
              <a:tr h="154494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NameError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xảy ra khi chương trình muốn tìm một tên nhưng không thấy. Ví dụ khi lệnh gọi một hàm nhưng không có hàm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1488067"/>
                  </a:ext>
                </a:extLst>
              </a:tr>
            </a:tbl>
          </a:graphicData>
        </a:graphic>
      </p:graphicFrame>
    </p:spTree>
    <p:extLst>
      <p:ext uri="{BB962C8B-B14F-4D97-AF65-F5344CB8AC3E}">
        <p14:creationId xmlns:p14="http://schemas.microsoft.com/office/powerpoint/2010/main" val="1835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804943830"/>
              </p:ext>
            </p:extLst>
          </p:nvPr>
        </p:nvGraphicFramePr>
        <p:xfrm>
          <a:off x="943317" y="78322"/>
          <a:ext cx="10573179" cy="6680821"/>
        </p:xfrm>
        <a:graphic>
          <a:graphicData uri="http://schemas.openxmlformats.org/drawingml/2006/table">
            <a:tbl>
              <a:tblPr firstRow="1" firstCol="1" bandRow="1">
                <a:tableStyleId>{5C22544A-7EE6-4342-B048-85BDC9FD1C3A}</a:tableStyleId>
              </a:tblPr>
              <a:tblGrid>
                <a:gridCol w="3071454">
                  <a:extLst>
                    <a:ext uri="{9D8B030D-6E8A-4147-A177-3AD203B41FA5}">
                      <a16:colId xmlns:a16="http://schemas.microsoft.com/office/drawing/2014/main" val="1763891490"/>
                    </a:ext>
                  </a:extLst>
                </a:gridCol>
                <a:gridCol w="7501725">
                  <a:extLst>
                    <a:ext uri="{9D8B030D-6E8A-4147-A177-3AD203B41FA5}">
                      <a16:colId xmlns:a16="http://schemas.microsoft.com/office/drawing/2014/main" val="3396664640"/>
                    </a:ext>
                  </a:extLst>
                </a:gridCol>
              </a:tblGrid>
              <a:tr h="69162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Mã lỗi ngoại lệ</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Mô tả lỗi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34719719"/>
                  </a:ext>
                </a:extLst>
              </a:tr>
              <a:tr h="2301919">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TypeError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kiểu dữ liệu. Một số ví dụ lỗi loại này:</a:t>
                      </a:r>
                    </a:p>
                    <a:p>
                      <a:pPr algn="just">
                        <a:spcAft>
                          <a:spcPts val="0"/>
                        </a:spcAft>
                      </a:pPr>
                      <a:r>
                        <a:rPr lang="en-US" sz="2800">
                          <a:effectLst/>
                          <a:latin typeface="Times New Roman" panose="02020603050405020304" pitchFamily="18" charset="0"/>
                          <a:cs typeface="Times New Roman" panose="02020603050405020304" pitchFamily="18" charset="0"/>
                        </a:rPr>
                        <a:t>- Lệnh truy cập một phần từ của danh sách nhưng chỉ số không là số nguyên </a:t>
                      </a:r>
                    </a:p>
                    <a:p>
                      <a:pPr algn="just">
                        <a:spcAft>
                          <a:spcPts val="0"/>
                        </a:spcAft>
                      </a:pPr>
                      <a:r>
                        <a:rPr lang="en-US" sz="2800">
                          <a:effectLst/>
                          <a:latin typeface="Times New Roman" panose="02020603050405020304" pitchFamily="18" charset="0"/>
                          <a:cs typeface="Times New Roman" panose="02020603050405020304" pitchFamily="18" charset="0"/>
                        </a:rPr>
                        <a:t>- Lệnh tính biểu thức số nhưng lại có một toán hạng không phải là số</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5954557"/>
                  </a:ext>
                </a:extLst>
              </a:tr>
              <a:tr h="2213206">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ValueError</a:t>
                      </a:r>
                    </a:p>
                    <a:p>
                      <a:pPr algn="ctr">
                        <a:spcAft>
                          <a:spcPts val="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liên quan đến giá trị của đối tượng.</a:t>
                      </a:r>
                    </a:p>
                    <a:p>
                      <a:pPr algn="just">
                        <a:spcAft>
                          <a:spcPts val="0"/>
                        </a:spcAft>
                      </a:pPr>
                      <a:r>
                        <a:rPr lang="en-US" sz="2800">
                          <a:effectLst/>
                          <a:latin typeface="Times New Roman" panose="02020603050405020304" pitchFamily="18" charset="0"/>
                          <a:cs typeface="Times New Roman" panose="02020603050405020304" pitchFamily="18" charset="0"/>
                        </a:rPr>
                        <a:t>Lỗi khi thực hiện lệnh chuyển đổi kiểu dữ liệu, đổi số của hàm có giá trị mà hàm không hỗ trợ. Ví dụ khi thực hiện lệnh int("1.55") sẽ sinh lỗi loại này.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3060816"/>
                  </a:ext>
                </a:extLst>
              </a:tr>
              <a:tr h="920768">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IndentationError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khi các dòng lệnh thụt vào không thẳng hàng hoặc không đúng vị trí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9058179"/>
                  </a:ext>
                </a:extLst>
              </a:tr>
              <a:tr h="553302">
                <a:tc>
                  <a:txBody>
                    <a:bodyPr/>
                    <a:lstStyle/>
                    <a:p>
                      <a:pPr algn="ctr">
                        <a:spcAft>
                          <a:spcPts val="0"/>
                        </a:spcAft>
                      </a:pPr>
                      <a:r>
                        <a:rPr lang="en-US" sz="2800">
                          <a:effectLst/>
                          <a:latin typeface="Times New Roman" panose="02020603050405020304" pitchFamily="18" charset="0"/>
                          <a:cs typeface="Times New Roman" panose="02020603050405020304" pitchFamily="18" charset="0"/>
                        </a:rPr>
                        <a:t>SyntaxError</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Aft>
                          <a:spcPts val="0"/>
                        </a:spcAft>
                      </a:pPr>
                      <a:r>
                        <a:rPr lang="en-US" sz="2800">
                          <a:effectLst/>
                          <a:latin typeface="Times New Roman" panose="02020603050405020304" pitchFamily="18" charset="0"/>
                          <a:cs typeface="Times New Roman" panose="02020603050405020304" pitchFamily="18" charset="0"/>
                        </a:rPr>
                        <a:t>Lỗi cú pháp.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87550460"/>
                  </a:ext>
                </a:extLst>
              </a:tr>
            </a:tbl>
          </a:graphicData>
        </a:graphic>
      </p:graphicFrame>
    </p:spTree>
    <p:extLst>
      <p:ext uri="{BB962C8B-B14F-4D97-AF65-F5344CB8AC3E}">
        <p14:creationId xmlns:p14="http://schemas.microsoft.com/office/powerpoint/2010/main" val="31964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5F714-AD39-3B1B-41CC-AAF5B5A4E517}"/>
              </a:ext>
            </a:extLst>
          </p:cNvPr>
          <p:cNvPicPr>
            <a:picLocks noChangeAspect="1"/>
          </p:cNvPicPr>
          <p:nvPr/>
        </p:nvPicPr>
        <p:blipFill>
          <a:blip r:embed="rId2"/>
          <a:stretch>
            <a:fillRect/>
          </a:stretch>
        </p:blipFill>
        <p:spPr>
          <a:xfrm>
            <a:off x="1141751" y="2340652"/>
            <a:ext cx="9908498" cy="1939567"/>
          </a:xfrm>
          <a:prstGeom prst="rect">
            <a:avLst/>
          </a:prstGeom>
        </p:spPr>
      </p:pic>
    </p:spTree>
    <p:extLst>
      <p:ext uri="{BB962C8B-B14F-4D97-AF65-F5344CB8AC3E}">
        <p14:creationId xmlns:p14="http://schemas.microsoft.com/office/powerpoint/2010/main" val="906751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22481" y="451707"/>
            <a:ext cx="4003340" cy="707886"/>
          </a:xfrm>
          <a:prstGeom prst="rect">
            <a:avLst/>
          </a:prstGeom>
        </p:spPr>
        <p:txBody>
          <a:bodyPr wrap="none">
            <a:spAutoFit/>
          </a:bodyPr>
          <a:lstStyle/>
          <a:p>
            <a:pPr algn="just">
              <a:spcAft>
                <a:spcPts val="0"/>
              </a:spcAft>
            </a:pPr>
            <a:r>
              <a:rPr lang="en-US" sz="4000" b="1">
                <a:solidFill>
                  <a:srgbClr val="7030A0"/>
                </a:solidFill>
                <a:latin typeface="Times New Roman" panose="02020603050405020304" pitchFamily="18" charset="0"/>
                <a:ea typeface="Times New Roman" panose="02020603050405020304" pitchFamily="18" charset="0"/>
              </a:rPr>
              <a:t>3. THỰC HÀNH </a:t>
            </a:r>
            <a:endParaRPr lang="en-US" sz="4000">
              <a:latin typeface="Times New Roman" panose="02020603050405020304" pitchFamily="18" charset="0"/>
              <a:ea typeface="Times New Roman" panose="02020603050405020304" pitchFamily="18" charset="0"/>
            </a:endParaRPr>
          </a:p>
        </p:txBody>
      </p:sp>
      <p:sp>
        <p:nvSpPr>
          <p:cNvPr id="22" name="Rectangle 21"/>
          <p:cNvSpPr/>
          <p:nvPr/>
        </p:nvSpPr>
        <p:spPr>
          <a:xfrm>
            <a:off x="659567" y="1159593"/>
            <a:ext cx="11212643" cy="5632311"/>
          </a:xfrm>
          <a:prstGeom prst="rect">
            <a:avLst/>
          </a:prstGeom>
        </p:spPr>
        <p:txBody>
          <a:bodyPr wrap="square">
            <a:spAutoFit/>
          </a:bodyPr>
          <a:lstStyle/>
          <a:p>
            <a:pPr algn="just">
              <a:spcBef>
                <a:spcPts val="1200"/>
              </a:spcBef>
              <a:spcAft>
                <a:spcPts val="1200"/>
              </a:spcAft>
            </a:pPr>
            <a:r>
              <a:rPr lang="en-US" sz="3200">
                <a:solidFill>
                  <a:srgbClr val="C45911"/>
                </a:solidFill>
                <a:latin typeface="Times New Roman" panose="02020603050405020304" pitchFamily="18" charset="0"/>
                <a:ea typeface="Times New Roman" panose="02020603050405020304" pitchFamily="18" charset="0"/>
              </a:rPr>
              <a:t>Lập trình và kiểm tra khả năng sinh lỗi khi chạy chương trình. </a:t>
            </a:r>
            <a:endParaRPr lang="en-US" sz="32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3200" b="1">
                <a:solidFill>
                  <a:srgbClr val="C45911"/>
                </a:solidFill>
                <a:latin typeface="Times New Roman" panose="02020603050405020304" pitchFamily="18" charset="0"/>
                <a:ea typeface="Times New Roman" panose="02020603050405020304" pitchFamily="18" charset="0"/>
              </a:rPr>
              <a:t>Nhiệm vụ 1.</a:t>
            </a:r>
            <a:r>
              <a:rPr lang="en-US" sz="3200">
                <a:solidFill>
                  <a:srgbClr val="C45911"/>
                </a:solidFill>
                <a:latin typeface="Times New Roman" panose="02020603050405020304" pitchFamily="18" charset="0"/>
                <a:ea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rPr>
              <a:t>Viết chương trình nhập 2 số nguyên </a:t>
            </a:r>
            <a:r>
              <a:rPr lang="en-US" sz="3200" b="1">
                <a:solidFill>
                  <a:srgbClr val="000000"/>
                </a:solidFill>
                <a:latin typeface="Times New Roman" panose="02020603050405020304" pitchFamily="18" charset="0"/>
                <a:ea typeface="Times New Roman" panose="02020603050405020304" pitchFamily="18" charset="0"/>
              </a:rPr>
              <a:t>m</a:t>
            </a:r>
            <a:r>
              <a:rPr lang="en-US" sz="3200">
                <a:solidFill>
                  <a:srgbClr val="000000"/>
                </a:solidFill>
                <a:latin typeface="Times New Roman" panose="02020603050405020304" pitchFamily="18" charset="0"/>
                <a:ea typeface="Times New Roman" panose="02020603050405020304" pitchFamily="18" charset="0"/>
              </a:rPr>
              <a:t>, </a:t>
            </a:r>
            <a:r>
              <a:rPr lang="en-US" sz="3200" b="1">
                <a:solidFill>
                  <a:srgbClr val="000000"/>
                </a:solidFill>
                <a:latin typeface="Times New Roman" panose="02020603050405020304" pitchFamily="18" charset="0"/>
                <a:ea typeface="Times New Roman" panose="02020603050405020304" pitchFamily="18" charset="0"/>
              </a:rPr>
              <a:t>n</a:t>
            </a:r>
            <a:r>
              <a:rPr lang="en-US" sz="3200">
                <a:solidFill>
                  <a:srgbClr val="000000"/>
                </a:solidFill>
                <a:latin typeface="Times New Roman" panose="02020603050405020304" pitchFamily="18" charset="0"/>
                <a:ea typeface="Times New Roman" panose="02020603050405020304" pitchFamily="18" charset="0"/>
              </a:rPr>
              <a:t> từ bàn phím, cách nhau bởi dấu cách. Chương trình đưa ra tổng, hiệu, thương của hai số đã nhập.</a:t>
            </a:r>
            <a:endParaRPr lang="en-US" sz="32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3200" b="1">
                <a:solidFill>
                  <a:srgbClr val="C45911"/>
                </a:solidFill>
                <a:latin typeface="Times New Roman" panose="02020603050405020304" pitchFamily="18" charset="0"/>
                <a:ea typeface="Times New Roman" panose="02020603050405020304" pitchFamily="18" charset="0"/>
              </a:rPr>
              <a:t>Hướng dẫn.</a:t>
            </a:r>
            <a:r>
              <a:rPr lang="en-US" sz="3200">
                <a:solidFill>
                  <a:srgbClr val="C45911"/>
                </a:solidFill>
                <a:latin typeface="Times New Roman" panose="02020603050405020304" pitchFamily="18" charset="0"/>
                <a:ea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rPr>
              <a:t>Chương trình chính là khối các lệnh nhập từ bàn phím hai số nguyên </a:t>
            </a:r>
            <a:r>
              <a:rPr lang="en-US" sz="3200" b="1">
                <a:solidFill>
                  <a:srgbClr val="000000"/>
                </a:solidFill>
                <a:latin typeface="Times New Roman" panose="02020603050405020304" pitchFamily="18" charset="0"/>
                <a:ea typeface="Times New Roman" panose="02020603050405020304" pitchFamily="18" charset="0"/>
              </a:rPr>
              <a:t>m</a:t>
            </a:r>
            <a:r>
              <a:rPr lang="en-US" sz="3200">
                <a:solidFill>
                  <a:srgbClr val="000000"/>
                </a:solidFill>
                <a:latin typeface="Times New Roman" panose="02020603050405020304" pitchFamily="18" charset="0"/>
                <a:ea typeface="Times New Roman" panose="02020603050405020304" pitchFamily="18" charset="0"/>
              </a:rPr>
              <a:t>, </a:t>
            </a:r>
            <a:r>
              <a:rPr lang="en-US" sz="3200" b="1">
                <a:solidFill>
                  <a:srgbClr val="000000"/>
                </a:solidFill>
                <a:latin typeface="Times New Roman" panose="02020603050405020304" pitchFamily="18" charset="0"/>
                <a:ea typeface="Times New Roman" panose="02020603050405020304" pitchFamily="18" charset="0"/>
              </a:rPr>
              <a:t>n</a:t>
            </a:r>
            <a:r>
              <a:rPr lang="en-US" sz="3200">
                <a:solidFill>
                  <a:srgbClr val="000000"/>
                </a:solidFill>
                <a:latin typeface="Times New Roman" panose="02020603050405020304" pitchFamily="18" charset="0"/>
                <a:ea typeface="Times New Roman" panose="02020603050405020304" pitchFamily="18" charset="0"/>
              </a:rPr>
              <a:t>. Các số này được nhập bằng lệnh </a:t>
            </a:r>
            <a:r>
              <a:rPr lang="en-US" sz="3200" b="1">
                <a:solidFill>
                  <a:srgbClr val="000000"/>
                </a:solidFill>
                <a:latin typeface="Times New Roman" panose="02020603050405020304" pitchFamily="18" charset="0"/>
                <a:ea typeface="Times New Roman" panose="02020603050405020304" pitchFamily="18" charset="0"/>
              </a:rPr>
              <a:t>input</a:t>
            </a:r>
            <a:r>
              <a:rPr lang="en-US" sz="3200">
                <a:solidFill>
                  <a:srgbClr val="000000"/>
                </a:solidFill>
                <a:latin typeface="Times New Roman" panose="02020603050405020304" pitchFamily="18" charset="0"/>
                <a:ea typeface="Times New Roman" panose="02020603050405020304" pitchFamily="18" charset="0"/>
              </a:rPr>
              <a:t>(), kết quả là một xâu kí tự. Xâu này sẽ được tách thành danh sách các xâu con bằng lệnh </a:t>
            </a:r>
            <a:r>
              <a:rPr lang="en-US" sz="3200" b="1">
                <a:solidFill>
                  <a:srgbClr val="000000"/>
                </a:solidFill>
                <a:latin typeface="Times New Roman" panose="02020603050405020304" pitchFamily="18" charset="0"/>
                <a:ea typeface="Times New Roman" panose="02020603050405020304" pitchFamily="18" charset="0"/>
              </a:rPr>
              <a:t>split</a:t>
            </a:r>
            <a:r>
              <a:rPr lang="en-US" sz="3200">
                <a:solidFill>
                  <a:srgbClr val="000000"/>
                </a:solidFill>
                <a:latin typeface="Times New Roman" panose="02020603050405020304" pitchFamily="18" charset="0"/>
                <a:ea typeface="Times New Roman" panose="02020603050405020304" pitchFamily="18" charset="0"/>
              </a:rPr>
              <a:t>(). Kết quả thu được sẽ chuyển đổi thành hai số </a:t>
            </a:r>
            <a:r>
              <a:rPr lang="en-US" sz="3200" b="1">
                <a:solidFill>
                  <a:srgbClr val="000000"/>
                </a:solidFill>
                <a:latin typeface="Times New Roman" panose="02020603050405020304" pitchFamily="18" charset="0"/>
                <a:ea typeface="Times New Roman" panose="02020603050405020304" pitchFamily="18" charset="0"/>
              </a:rPr>
              <a:t>m</a:t>
            </a:r>
            <a:r>
              <a:rPr lang="en-US" sz="3200">
                <a:solidFill>
                  <a:srgbClr val="000000"/>
                </a:solidFill>
                <a:latin typeface="Times New Roman" panose="02020603050405020304" pitchFamily="18" charset="0"/>
                <a:ea typeface="Times New Roman" panose="02020603050405020304" pitchFamily="18" charset="0"/>
              </a:rPr>
              <a:t>, </a:t>
            </a:r>
            <a:r>
              <a:rPr lang="en-US" sz="3200" b="1">
                <a:solidFill>
                  <a:srgbClr val="000000"/>
                </a:solidFill>
                <a:latin typeface="Times New Roman" panose="02020603050405020304" pitchFamily="18" charset="0"/>
                <a:ea typeface="Times New Roman" panose="02020603050405020304" pitchFamily="18" charset="0"/>
              </a:rPr>
              <a:t>n</a:t>
            </a:r>
            <a:r>
              <a:rPr lang="en-US" sz="3200">
                <a:solidFill>
                  <a:srgbClr val="000000"/>
                </a:solidFill>
                <a:latin typeface="Times New Roman" panose="02020603050405020304" pitchFamily="18" charset="0"/>
                <a:ea typeface="Times New Roman" panose="02020603050405020304" pitchFamily="18" charset="0"/>
              </a:rPr>
              <a:t> bằng lệnh </a:t>
            </a:r>
            <a:r>
              <a:rPr lang="en-US" sz="3200" b="1">
                <a:solidFill>
                  <a:srgbClr val="000000"/>
                </a:solidFill>
                <a:latin typeface="Times New Roman" panose="02020603050405020304" pitchFamily="18" charset="0"/>
                <a:ea typeface="Times New Roman" panose="02020603050405020304" pitchFamily="18" charset="0"/>
              </a:rPr>
              <a:t>int</a:t>
            </a:r>
            <a:r>
              <a:rPr lang="en-US" sz="3200">
                <a:solidFill>
                  <a:srgbClr val="000000"/>
                </a:solidFill>
                <a:latin typeface="Times New Roman" panose="02020603050405020304" pitchFamily="18" charset="0"/>
                <a:ea typeface="Times New Roman" panose="02020603050405020304" pitchFamily="18" charset="0"/>
              </a:rPr>
              <a:t>( ). Nhập chương trình sau và kiểm tra khả năng sinh lỗi khi chạy chương trình.</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312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704" t="12585" r="51844" b="72213"/>
          <a:stretch/>
        </p:blipFill>
        <p:spPr>
          <a:xfrm>
            <a:off x="98855" y="667265"/>
            <a:ext cx="11772425" cy="2273644"/>
          </a:xfrm>
          <a:prstGeom prst="rect">
            <a:avLst/>
          </a:prstGeom>
          <a:ln>
            <a:solidFill>
              <a:schemeClr val="accent1">
                <a:lumMod val="40000"/>
                <a:lumOff val="60000"/>
              </a:schemeClr>
            </a:solidFill>
          </a:ln>
        </p:spPr>
      </p:pic>
      <p:sp>
        <p:nvSpPr>
          <p:cNvPr id="13" name="Rectangle 12"/>
          <p:cNvSpPr/>
          <p:nvPr/>
        </p:nvSpPr>
        <p:spPr>
          <a:xfrm>
            <a:off x="1849672" y="3644381"/>
            <a:ext cx="7887451" cy="2739211"/>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Các số m, n khi nhập vào không là số nguyên</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Giữa hai số m, n không có dấu cách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a:solidFill>
                  <a:srgbClr val="000000"/>
                </a:solidFill>
                <a:latin typeface="Times New Roman" panose="02020603050405020304" pitchFamily="18" charset="0"/>
                <a:ea typeface="Times New Roman" panose="02020603050405020304" pitchFamily="18" charset="0"/>
              </a:rPr>
              <a:t>- Số n nhập vào là số 0</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876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13469" y="1800649"/>
            <a:ext cx="8493212" cy="2554545"/>
          </a:xfrm>
          <a:prstGeom prst="rect">
            <a:avLst/>
          </a:prstGeom>
        </p:spPr>
        <p:txBody>
          <a:bodyPr wrap="square">
            <a:spAutoFit/>
          </a:bodyPr>
          <a:lstStyle/>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Nhiệm vụ 2.</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Viết chương trình nhập số tự nhiên </a:t>
            </a:r>
            <a:r>
              <a:rPr lang="fr-FR" sz="2800" b="1">
                <a:solidFill>
                  <a:srgbClr val="000000"/>
                </a:solidFill>
                <a:latin typeface="Times New Roman" panose="02020603050405020304" pitchFamily="18" charset="0"/>
                <a:ea typeface="Times New Roman" panose="02020603050405020304" pitchFamily="18" charset="0"/>
              </a:rPr>
              <a:t>n</a:t>
            </a:r>
            <a:r>
              <a:rPr lang="fr-FR" sz="2800">
                <a:solidFill>
                  <a:srgbClr val="000000"/>
                </a:solidFill>
                <a:latin typeface="Times New Roman" panose="02020603050405020304" pitchFamily="18" charset="0"/>
                <a:ea typeface="Times New Roman" panose="02020603050405020304" pitchFamily="18" charset="0"/>
              </a:rPr>
              <a:t> và nhập lần lượt </a:t>
            </a:r>
            <a:r>
              <a:rPr lang="fr-FR" sz="2800" b="1">
                <a:solidFill>
                  <a:srgbClr val="000000"/>
                </a:solidFill>
                <a:latin typeface="Times New Roman" panose="02020603050405020304" pitchFamily="18" charset="0"/>
                <a:ea typeface="Times New Roman" panose="02020603050405020304" pitchFamily="18" charset="0"/>
              </a:rPr>
              <a:t>n</a:t>
            </a:r>
            <a:r>
              <a:rPr lang="fr-FR" sz="2800">
                <a:solidFill>
                  <a:srgbClr val="000000"/>
                </a:solidFill>
                <a:latin typeface="Times New Roman" panose="02020603050405020304" pitchFamily="18" charset="0"/>
                <a:ea typeface="Times New Roman" panose="02020603050405020304" pitchFamily="18" charset="0"/>
              </a:rPr>
              <a:t> số nguyên đưa vào danh sách số </a:t>
            </a:r>
            <a:r>
              <a:rPr lang="fr-FR" sz="2800" b="1">
                <a:solidFill>
                  <a:srgbClr val="000000"/>
                </a:solidFill>
                <a:latin typeface="Times New Roman" panose="02020603050405020304" pitchFamily="18" charset="0"/>
                <a:ea typeface="Times New Roman" panose="02020603050405020304" pitchFamily="18" charset="0"/>
              </a:rPr>
              <a:t>A</a:t>
            </a:r>
            <a:r>
              <a:rPr lang="fr-FR" sz="2800">
                <a:solidFill>
                  <a:srgbClr val="000000"/>
                </a:solidFill>
                <a:latin typeface="Times New Roman" panose="02020603050405020304" pitchFamily="18" charset="0"/>
                <a:ea typeface="Times New Roman" panose="02020603050405020304" pitchFamily="18" charset="0"/>
              </a:rPr>
              <a:t>. Sau khi nhập xong in danh sách </a:t>
            </a:r>
            <a:r>
              <a:rPr lang="fr-FR" sz="2800" b="1">
                <a:solidFill>
                  <a:srgbClr val="000000"/>
                </a:solidFill>
                <a:latin typeface="Times New Roman" panose="02020603050405020304" pitchFamily="18" charset="0"/>
                <a:ea typeface="Times New Roman" panose="02020603050405020304" pitchFamily="18" charset="0"/>
              </a:rPr>
              <a:t>A</a:t>
            </a:r>
            <a:r>
              <a:rPr lang="fr-FR" sz="2800">
                <a:solidFill>
                  <a:srgbClr val="000000"/>
                </a:solidFill>
                <a:latin typeface="Times New Roman" panose="02020603050405020304" pitchFamily="18" charset="0"/>
                <a:ea typeface="Times New Roman" panose="02020603050405020304" pitchFamily="18" charset="0"/>
              </a:rPr>
              <a:t> ra màn hình.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Hướng dẫn.</a:t>
            </a:r>
            <a:r>
              <a:rPr lang="fr-FR" sz="2800">
                <a:solidFill>
                  <a:srgbClr val="C45911"/>
                </a:solidFill>
                <a:latin typeface="Times New Roman" panose="02020603050405020304" pitchFamily="18" charset="0"/>
                <a:ea typeface="Times New Roman" panose="02020603050405020304" pitchFamily="18" charset="0"/>
              </a:rPr>
              <a:t> </a:t>
            </a:r>
            <a:r>
              <a:rPr lang="fr-FR" sz="2800">
                <a:solidFill>
                  <a:srgbClr val="000000"/>
                </a:solidFill>
                <a:latin typeface="Times New Roman" panose="02020603050405020304" pitchFamily="18" charset="0"/>
                <a:ea typeface="Times New Roman" panose="02020603050405020304" pitchFamily="18" charset="0"/>
              </a:rPr>
              <a:t>Nhập chương trình sau và kiểm tra khả năng sinh lỗi khi chạy chương trình.</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226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895" t="12923" r="56995" b="66807"/>
          <a:stretch/>
        </p:blipFill>
        <p:spPr>
          <a:xfrm>
            <a:off x="568412" y="469558"/>
            <a:ext cx="10976918" cy="3212757"/>
          </a:xfrm>
          <a:prstGeom prst="rect">
            <a:avLst/>
          </a:prstGeom>
          <a:ln>
            <a:solidFill>
              <a:schemeClr val="accent1">
                <a:lumMod val="40000"/>
                <a:lumOff val="60000"/>
              </a:schemeClr>
            </a:solidFill>
          </a:ln>
        </p:spPr>
      </p:pic>
      <p:sp>
        <p:nvSpPr>
          <p:cNvPr id="13" name="Rectangle 12"/>
          <p:cNvSpPr/>
          <p:nvPr/>
        </p:nvSpPr>
        <p:spPr>
          <a:xfrm>
            <a:off x="1563130" y="4305583"/>
            <a:ext cx="9562070" cy="2000548"/>
          </a:xfrm>
          <a:prstGeom prst="rect">
            <a:avLst/>
          </a:prstGeom>
        </p:spPr>
        <p:txBody>
          <a:bodyPr wrap="square">
            <a:spAutoFit/>
          </a:bodyPr>
          <a:lstStyle/>
          <a:p>
            <a:pPr algn="just">
              <a:spcBef>
                <a:spcPts val="1200"/>
              </a:spcBef>
              <a:spcAft>
                <a:spcPts val="1200"/>
              </a:spcAft>
            </a:pPr>
            <a:r>
              <a:rPr lang="en-US" sz="2800">
                <a:solidFill>
                  <a:schemeClr val="accent1">
                    <a:lumMod val="50000"/>
                  </a:schemeClr>
                </a:solidFill>
                <a:latin typeface="Times New Roman" panose="02020603050405020304" pitchFamily="18" charset="0"/>
                <a:ea typeface="Times New Roman" panose="02020603050405020304" pitchFamily="18" charset="0"/>
              </a:rPr>
              <a:t>Gợi ý. </a:t>
            </a:r>
            <a:r>
              <a:rPr lang="en-US" sz="2800">
                <a:solidFill>
                  <a:srgbClr val="000000"/>
                </a:solidFill>
                <a:latin typeface="Times New Roman" panose="02020603050405020304" pitchFamily="18" charset="0"/>
                <a:ea typeface="Times New Roman" panose="02020603050405020304" pitchFamily="18" charset="0"/>
              </a:rPr>
              <a:t>Các khả năng sinh lỗi của chương trình:</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 Số </a:t>
            </a:r>
            <a:r>
              <a:rPr lang="en-US" sz="2800" b="1">
                <a:solidFill>
                  <a:srgbClr val="000000"/>
                </a:solidFill>
                <a:latin typeface="Times New Roman" panose="02020603050405020304" pitchFamily="18" charset="0"/>
                <a:ea typeface="Times New Roman" panose="02020603050405020304" pitchFamily="18" charset="0"/>
              </a:rPr>
              <a:t>n</a:t>
            </a:r>
            <a:r>
              <a:rPr lang="en-US" sz="2800">
                <a:solidFill>
                  <a:srgbClr val="000000"/>
                </a:solidFill>
                <a:latin typeface="Times New Roman" panose="02020603050405020304" pitchFamily="18" charset="0"/>
                <a:ea typeface="Times New Roman" panose="02020603050405020304" pitchFamily="18" charset="0"/>
              </a:rPr>
              <a:t> được nhập không là số nguyên</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 Mỗi số hạng của danh sách nhập vào không là số nguyên</a:t>
            </a:r>
            <a:endParaRPr lang="en-US" sz="2800"/>
          </a:p>
        </p:txBody>
      </p:sp>
    </p:spTree>
    <p:extLst>
      <p:ext uri="{BB962C8B-B14F-4D97-AF65-F5344CB8AC3E}">
        <p14:creationId xmlns:p14="http://schemas.microsoft.com/office/powerpoint/2010/main" val="410488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766119" y="251996"/>
            <a:ext cx="11121081" cy="5950089"/>
          </a:xfrm>
          <a:prstGeom prst="cloudCallout">
            <a:avLst>
              <a:gd name="adj1" fmla="val -44166"/>
              <a:gd name="adj2" fmla="val 4879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fr-FR" sz="2800" b="1">
                <a:solidFill>
                  <a:srgbClr val="C45911"/>
                </a:solidFill>
                <a:latin typeface="Times New Roman" panose="02020603050405020304" pitchFamily="18" charset="0"/>
                <a:ea typeface="Times New Roman" panose="02020603050405020304" pitchFamily="18" charset="0"/>
              </a:rPr>
              <a:t>Nhiệm vụ 3:</a:t>
            </a:r>
            <a:r>
              <a:rPr lang="fr-FR" sz="2800">
                <a:solidFill>
                  <a:srgbClr val="C45911"/>
                </a:solidFill>
                <a:latin typeface="Times New Roman" panose="02020603050405020304" pitchFamily="18" charset="0"/>
                <a:ea typeface="Times New Roman" panose="02020603050405020304" pitchFamily="18" charset="0"/>
              </a:rPr>
              <a:t> </a:t>
            </a:r>
            <a:r>
              <a:rPr lang="en-US" sz="2800">
                <a:solidFill>
                  <a:schemeClr val="accent6">
                    <a:lumMod val="50000"/>
                  </a:schemeClr>
                </a:solidFill>
                <a:latin typeface="Times New Roman" panose="02020603050405020304" pitchFamily="18" charset="0"/>
                <a:ea typeface="Times New Roman" panose="02020603050405020304" pitchFamily="18" charset="0"/>
              </a:rPr>
              <a:t>Hãy nêu mã lỗi ngoại lệ của mỗi lệnh sau nếu xảy ra lỗi. </a:t>
            </a: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a) A[1.5]</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b) int("abc") </a:t>
            </a:r>
            <a:endParaRPr lang="en-US" sz="280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rPr>
              <a:t>c) "10"*3.5</a:t>
            </a:r>
            <a:endParaRPr lang="en-US" sz="2800">
              <a:latin typeface="Times New Roman" panose="02020603050405020304" pitchFamily="18" charset="0"/>
              <a:ea typeface="Times New Roman" panose="02020603050405020304" pitchFamily="18" charset="0"/>
            </a:endParaRPr>
          </a:p>
          <a:p>
            <a:pPr>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Arial" panose="020B0604020202020204" pitchFamily="34" charset="0"/>
              </a:rPr>
              <a:t>d) 12 + x(10)</a:t>
            </a:r>
            <a:endParaRPr lang="en-US" sz="2800"/>
          </a:p>
        </p:txBody>
      </p:sp>
    </p:spTree>
    <p:extLst>
      <p:ext uri="{BB962C8B-B14F-4D97-AF65-F5344CB8AC3E}">
        <p14:creationId xmlns:p14="http://schemas.microsoft.com/office/powerpoint/2010/main" val="134321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78280" y="4022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13" name="Rectangle 12"/>
          <p:cNvSpPr/>
          <p:nvPr/>
        </p:nvSpPr>
        <p:spPr>
          <a:xfrm>
            <a:off x="963827" y="1152993"/>
            <a:ext cx="10651523" cy="4552015"/>
          </a:xfrm>
          <a:prstGeom prst="rect">
            <a:avLst/>
          </a:prstGeom>
        </p:spPr>
        <p:txBody>
          <a:bodyPr wrap="square">
            <a:spAutoFit/>
          </a:bodyPr>
          <a:lstStyle/>
          <a:p>
            <a:pPr algn="just">
              <a:lnSpc>
                <a:spcPct val="115000"/>
              </a:lnSpc>
              <a:spcAft>
                <a:spcPts val="0"/>
              </a:spcAft>
            </a:pPr>
            <a:r>
              <a:rPr lang="nl-NL" sz="2800" b="1">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lệnh sau có sinh lỗi chương trình không? Nếu có thì mã lỗi là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 [1, 3, 5, 10,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for</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  in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len(A)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s1, s2 =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“101010”</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101010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 = s1 + s2</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7934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13254" y="634009"/>
            <a:ext cx="10651523" cy="5324535"/>
          </a:xfrm>
          <a:prstGeom prst="rect">
            <a:avLst/>
          </a:prstGeom>
        </p:spPr>
        <p:txBody>
          <a:bodyPr wrap="square">
            <a:spAutoFit/>
          </a:bodyPr>
          <a:lstStyle/>
          <a:p>
            <a:pPr algn="just">
              <a:spcBef>
                <a:spcPts val="1200"/>
              </a:spcBef>
              <a:spcAft>
                <a:spcPts val="1200"/>
              </a:spcAft>
            </a:pPr>
            <a:r>
              <a:rPr lang="nl-NL"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 tính giá trị trung gbình của một danh sách số A, người lập trình đã dùng lệnh sau để tính: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gttb = </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sum</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len</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này có thể sinh lỗi nggoại lệ không? Nếu có thì là những lỗi gì?</a:t>
            </a:r>
          </a:p>
          <a:p>
            <a:pPr algn="just"/>
            <a:r>
              <a:rPr lang="nl-NL" sz="2800" b="1">
                <a:latin typeface="Times New Roman" panose="02020603050405020304" pitchFamily="18" charset="0"/>
                <a:cs typeface="Times New Roman" panose="02020603050405020304" pitchFamily="18" charset="0"/>
              </a:rPr>
              <a:t>Câu 3.</a:t>
            </a:r>
            <a:r>
              <a:rPr lang="nl-NL" sz="2800">
                <a:latin typeface="Times New Roman" panose="02020603050405020304" pitchFamily="18" charset="0"/>
                <a:cs typeface="Times New Roman" panose="02020603050405020304" pitchFamily="18" charset="0"/>
              </a:rPr>
              <a:t> Giả sử em được yêu cầu viết chương trình nhập số tự nhiên n từ bàn phím, kết quả đưa ra là danh sách các ước số thực sự của n, tính cả 1 và không tính n. Hãy viết chương trình và kiểm tra các khả năng sinh lỗi khi thực hiện chương trình.</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b="1">
                <a:latin typeface="Times New Roman" panose="02020603050405020304" pitchFamily="18" charset="0"/>
                <a:cs typeface="Times New Roman" panose="02020603050405020304" pitchFamily="18" charset="0"/>
              </a:rPr>
              <a:t>Câu 4.</a:t>
            </a:r>
            <a:r>
              <a:rPr lang="nl-NL" sz="2800">
                <a:latin typeface="Times New Roman" panose="02020603050405020304" pitchFamily="18" charset="0"/>
                <a:cs typeface="Times New Roman" panose="02020603050405020304" pitchFamily="18" charset="0"/>
              </a:rPr>
              <a:t> Em hãy viết một chương trình nhỏ để khi chạy sẽ sinh mã lỗi NameError</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986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0" y="51953"/>
            <a:ext cx="12192000" cy="4605853"/>
          </a:xfrm>
          <a:prstGeom prst="cloudCallout">
            <a:avLst>
              <a:gd name="adj1" fmla="val -46171"/>
              <a:gd name="adj2" fmla="val 561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Một số chương trình hoàn chỉnh được mô tả như hình 29.1. </a:t>
            </a: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Tiếp nhận các dữ liệu đầu vào, xử lí theo yêu cầu bài toán và đưa ra kết quả đúng theo yêu cầu. </a:t>
            </a: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nếu chương trình bị lỗi thì các lỗi này sẽ như thế nào và có thể ở đâu?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1" name="Picture 10" descr="Graphical user interface, application, Word&#10;&#10;Description automatically generated"/>
          <p:cNvPicPr/>
          <p:nvPr/>
        </p:nvPicPr>
        <p:blipFill rotWithShape="1">
          <a:blip r:embed="rId2"/>
          <a:srcRect l="77976" t="52545" r="5191" b="37373"/>
          <a:stretch/>
        </p:blipFill>
        <p:spPr bwMode="auto">
          <a:xfrm>
            <a:off x="3439194" y="4270237"/>
            <a:ext cx="5313611" cy="18834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29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90720" y="233223"/>
            <a:ext cx="8024313" cy="678327"/>
          </a:xfrm>
          <a:prstGeom prst="rect">
            <a:avLst/>
          </a:prstGeom>
        </p:spPr>
        <p:txBody>
          <a:bodyPr wrap="none">
            <a:spAutoFit/>
          </a:bodyPr>
          <a:lstStyle/>
          <a:p>
            <a:pPr algn="just">
              <a:lnSpc>
                <a:spcPct val="115000"/>
              </a:lnSpc>
              <a:spcAft>
                <a:spcPts val="0"/>
              </a:spcAft>
            </a:pPr>
            <a:r>
              <a:rPr lang="en-US" sz="36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1. NHẬN BIẾT LỖI CHƯƠNG TRÌNH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1186247" y="1908068"/>
            <a:ext cx="9761839" cy="2431435"/>
          </a:xfrm>
          <a:prstGeom prst="rect">
            <a:avLst/>
          </a:prstGeom>
        </p:spPr>
        <p:txBody>
          <a:bodyPr wrap="square">
            <a:spAutoFit/>
          </a:bodyPr>
          <a:lstStyle/>
          <a:p>
            <a:pPr algn="just">
              <a:spcBef>
                <a:spcPts val="1200"/>
              </a:spcBef>
              <a:spcAft>
                <a:spcPts val="12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1: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lập trình viết sai cú pháp lệnh, chương trình lập tức dừng lại và thông báo lỗi cú pháp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While True print(“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Hello</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SyntaxError: </a:t>
            </a: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Invallid syntax</a:t>
            </a:r>
            <a:endParaRPr lang="en-US" sz="2800" b="1">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435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58096" y="845387"/>
            <a:ext cx="8896866" cy="4647426"/>
          </a:xfrm>
          <a:prstGeom prst="rect">
            <a:avLst/>
          </a:prstGeom>
        </p:spPr>
        <p:txBody>
          <a:bodyPr wrap="square">
            <a:spAutoFit/>
          </a:bodyPr>
          <a:lstStyle/>
          <a:p>
            <a:pPr algn="just">
              <a:spcBef>
                <a:spcPts val="1200"/>
              </a:spcBef>
              <a:spcAft>
                <a:spcPts val="12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2: </a:t>
            </a:r>
            <a:r>
              <a:rPr lang="en-US" sz="2800">
                <a:latin typeface="Times New Roman" panose="02020603050405020304" pitchFamily="18" charset="0"/>
                <a:ea typeface="Times New Roman" panose="02020603050405020304" pitchFamily="18" charset="0"/>
                <a:cs typeface="Times New Roman" panose="02020603050405020304" pitchFamily="18" charset="0"/>
              </a:rPr>
              <a:t>Người dùng nhập dữ liệu sai, chương trình thông báo lỗi nhập dữ liệu không đúng khuôn dạng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nguyên n: 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File “&lt;pyshell#0&gt;”,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 int( input(“Nhập số nguyên 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887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6" dur="500"/>
                                        <p:tgtEl>
                                          <p:spTgt spid="9">
                                            <p:txEl>
                                              <p:pRg st="4" end="4"/>
                                            </p:txEl>
                                          </p:spTgt>
                                        </p:tgtEl>
                                      </p:cBhvr>
                                    </p:animEffect>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24216" y="702696"/>
            <a:ext cx="8353167" cy="5632311"/>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3: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thông báo lỗi chỉ số vượt quá giới hạn cho phép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 [1, 3, 10, 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in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print(A[i],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Khi chạy chương trình sẽ báo lỗi.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1 3 10 0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File "C:\Python\Array_b1.py", line 3, in &lt;module&gt;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 (A[i],end") </a:t>
            </a:r>
            <a:endParaRPr lang="en-US" sz="280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IndexError: </a:t>
            </a:r>
            <a:r>
              <a:rPr lang="en-US" sz="2800" b="1">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list index out of range</a:t>
            </a:r>
            <a:endParaRPr lang="en-US" sz="2800" b="1">
              <a:solidFill>
                <a:schemeClr val="accent1">
                  <a:lumMod val="75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921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6" dur="500"/>
                                        <p:tgtEl>
                                          <p:spTgt spid="5">
                                            <p:txEl>
                                              <p:pRg st="6" end="6"/>
                                            </p:txEl>
                                          </p:spTgt>
                                        </p:tgtEl>
                                      </p:cBhvr>
                                    </p:animEffect>
                                  </p:childTnLst>
                                </p:cTn>
                              </p:par>
                            </p:childTnLst>
                          </p:cTn>
                        </p:par>
                        <p:par>
                          <p:cTn id="37" fill="hold">
                            <p:stCondLst>
                              <p:cond delay="1000"/>
                            </p:stCondLst>
                            <p:childTnLst>
                              <p:par>
                                <p:cTn id="38" presetID="14" presetClass="entr" presetSubtype="10" fill="hold" nodeType="after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0" dur="500"/>
                                        <p:tgtEl>
                                          <p:spTgt spid="5">
                                            <p:txEl>
                                              <p:pRg st="7" end="7"/>
                                            </p:txEl>
                                          </p:spTgt>
                                        </p:tgtEl>
                                      </p:cBhvr>
                                    </p:animEffect>
                                  </p:childTnLst>
                                </p:cTn>
                              </p:par>
                            </p:childTnLst>
                          </p:cTn>
                        </p:par>
                        <p:par>
                          <p:cTn id="41" fill="hold">
                            <p:stCondLst>
                              <p:cond delay="1500"/>
                            </p:stCondLst>
                            <p:childTnLst>
                              <p:par>
                                <p:cTn id="42" presetID="14" presetClass="entr" presetSubtype="10" fill="hold" nodeType="after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383" y="408860"/>
            <a:ext cx="9737125" cy="6340197"/>
          </a:xfrm>
          <a:prstGeom prst="rect">
            <a:avLst/>
          </a:prstGeom>
        </p:spPr>
        <p:txBody>
          <a:bodyPr wrap="square">
            <a:spAutoFit/>
          </a:bodyPr>
          <a:lstStyle/>
          <a:p>
            <a:pPr algn="just">
              <a:spcBef>
                <a:spcPts val="600"/>
              </a:spcBef>
              <a:spcAft>
                <a:spcPts val="600"/>
              </a:spcAft>
            </a:pPr>
            <a:r>
              <a:rPr lang="en-US" sz="2800">
                <a:solidFill>
                  <a:schemeClr val="accent4">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Trường hợp 4.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thực hiện bình thường nhưng kết quả không đúng với yêu cầu của bài toán. Đây là lỗi lôgic bên trong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Tính tổng của ba số nguyên dương đầu tiên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for </a:t>
            </a:r>
            <a:r>
              <a:rPr lang="en-US" sz="2800">
                <a:latin typeface="Times New Roman" panose="02020603050405020304" pitchFamily="18" charset="0"/>
                <a:ea typeface="Times New Roman" panose="02020603050405020304" pitchFamily="18" charset="0"/>
                <a:cs typeface="Times New Roman" panose="02020603050405020304" pitchFamily="18" charset="0"/>
              </a:rPr>
              <a:t> i  in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a:t>
            </a:r>
            <a:r>
              <a:rPr lang="en-US" sz="2800">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 = s + 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cho kết quả là 3 mà kết quả đúng là 1 + 2 + 3 = 6. Lí do là hàm range(3) trả lại vùng giá trị là 0, 1, 2 chứ không phải là 1, 2, 3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79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0" y="420130"/>
            <a:ext cx="12192000" cy="6132743"/>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Giải thích: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Trường hợp 1, chương trình dừng và thông báo lỗi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Syntax Error (lỗi cú pháp)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Trường hợp 2, khi người dùng nhập dữ liệu sai, hàm </a:t>
            </a:r>
            <a:r>
              <a:rPr lang="en-US" sz="2800" b="1">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 không thể thực hiện được, chương trình dừng lại và báo lỗi. Mã lỗi là </a:t>
            </a:r>
            <a:r>
              <a:rPr lang="en-US" sz="2800" b="1">
                <a:latin typeface="Times New Roman" panose="02020603050405020304" pitchFamily="18" charset="0"/>
                <a:ea typeface="Times New Roman" panose="02020603050405020304" pitchFamily="18" charset="0"/>
                <a:cs typeface="Times New Roman" panose="02020603050405020304" pitchFamily="18" charset="0"/>
              </a:rPr>
              <a:t>ValueError</a:t>
            </a:r>
            <a:r>
              <a:rPr lang="en-US" sz="2800">
                <a:latin typeface="Times New Roman" panose="02020603050405020304" pitchFamily="18" charset="0"/>
                <a:ea typeface="Times New Roman" panose="02020603050405020304" pitchFamily="18" charset="0"/>
                <a:cs typeface="Times New Roman" panose="02020603050405020304" pitchFamily="18" charset="0"/>
              </a:rPr>
              <a:t>. Đây là lỗi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Runtime</a:t>
            </a:r>
            <a:r>
              <a:rPr lang="en-US" sz="2800">
                <a:latin typeface="Times New Roman" panose="02020603050405020304" pitchFamily="18" charset="0"/>
                <a:ea typeface="Times New Roman" panose="02020603050405020304" pitchFamily="18" charset="0"/>
                <a:cs typeface="Times New Roman" panose="02020603050405020304" pitchFamily="18" charset="0"/>
              </a:rPr>
              <a:t> (lỗi trong khi đang thực hiện) hay còn gọi là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ngoại lệ (Exceptions error)</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Trường hợp 3, chương trình phát hiện lỗi chỉ số vượt quá giới hạn tại dòng 3. Chương trình dừng và báo lỗi . Mã lỗi là </a:t>
            </a:r>
            <a:r>
              <a:rPr lang="en-US" sz="2800" b="1">
                <a:latin typeface="Times New Roman" panose="02020603050405020304" pitchFamily="18" charset="0"/>
                <a:ea typeface="Times New Roman" panose="02020603050405020304" pitchFamily="18" charset="0"/>
                <a:cs typeface="Times New Roman" panose="02020603050405020304" pitchFamily="18" charset="0"/>
              </a:rPr>
              <a:t>IndexError</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Đây là lỗi </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Runtime</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Trường hợp 4, chương trình không còn lỗi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Runtime</a:t>
            </a:r>
            <a:r>
              <a:rPr lang="en-US" sz="2800">
                <a:latin typeface="Times New Roman" panose="02020603050405020304" pitchFamily="18" charset="0"/>
                <a:ea typeface="Times New Roman" panose="02020603050405020304" pitchFamily="18" charset="0"/>
                <a:cs typeface="Times New Roman" panose="02020603050405020304" pitchFamily="18" charset="0"/>
              </a:rPr>
              <a:t>, nhưng kết quả đưa ra sai. Không có mã lỗi nào được trả lại. Đây là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lỗi ngữ nghĩa </a:t>
            </a:r>
            <a:r>
              <a:rPr lang="en-US" sz="2800">
                <a:latin typeface="Times New Roman" panose="02020603050405020304" pitchFamily="18" charset="0"/>
                <a:ea typeface="Times New Roman" panose="02020603050405020304" pitchFamily="18" charset="0"/>
                <a:cs typeface="Times New Roman" panose="02020603050405020304" pitchFamily="18" charset="0"/>
              </a:rPr>
              <a:t>hoặc lỗi lôgic bên trong chương trình.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9331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2682" y="628233"/>
            <a:ext cx="10478529" cy="5601533"/>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Kết luận: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Tổng thể có thể phân biệt lỗi chương trình Python làm ba loại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1. Lỗi khi có lệnh viết sai cú pháp hoặc sai cấu trúc ngôn ngữ Python quy định. Chương trình sẽ lập tức dừng và thông báo lỗi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Syntax Error </a:t>
            </a:r>
            <a:endParaRPr lang="en-US" sz="2800">
              <a:solidFill>
                <a:schemeClr val="accent6">
                  <a:lumMod val="50000"/>
                </a:schemeClr>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2. Lỗi khi không thể thực hiện một lệnh trong chương trình. Chương trình dừng lại và thông báo một mã lỗi. Lỗi này gọi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ngoại lệ</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Exceptions Error</a:t>
            </a:r>
            <a:r>
              <a:rPr lang="en-US" sz="2800">
                <a:latin typeface="Times New Roman" panose="02020603050405020304" pitchFamily="18" charset="0"/>
                <a:ea typeface="Times New Roman" panose="02020603050405020304" pitchFamily="18" charset="0"/>
                <a:cs typeface="Times New Roman" panose="02020603050405020304" pitchFamily="18" charset="0"/>
              </a:rPr>
              <a:t>), mã lỗi trả lại gọi là mã lỗi ngoại lệ.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3. Chương trình chạy không lỗi ngoại lệ, nhưng kết quả đưa ra sai không chính xác. Đây là </a:t>
            </a:r>
            <a:r>
              <a:rPr lang="en-US" sz="280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lỗi lôgic </a:t>
            </a:r>
            <a:r>
              <a:rPr lang="en-US" sz="2800">
                <a:latin typeface="Times New Roman" panose="02020603050405020304" pitchFamily="18" charset="0"/>
                <a:ea typeface="Times New Roman" panose="02020603050405020304" pitchFamily="18" charset="0"/>
                <a:cs typeface="Times New Roman" panose="02020603050405020304" pitchFamily="18" charset="0"/>
              </a:rPr>
              <a:t>bên trong chương  trình.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rPr>
              <a:t>+ Với mỗi loại lỗi trên, cách xử lí và kiểm soát lỗi sẽ khác nhau. </a:t>
            </a:r>
            <a:endParaRPr lang="en-US" sz="2800">
              <a:solidFill>
                <a:srgbClr val="0070C0"/>
              </a:solidFill>
            </a:endParaRPr>
          </a:p>
        </p:txBody>
      </p:sp>
    </p:spTree>
    <p:extLst>
      <p:ext uri="{BB962C8B-B14F-4D97-AF65-F5344CB8AC3E}">
        <p14:creationId xmlns:p14="http://schemas.microsoft.com/office/powerpoint/2010/main" val="7014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1" dur="500"/>
                                        <p:tgtEl>
                                          <p:spTgt spid="1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6" dur="500"/>
                                        <p:tgtEl>
                                          <p:spTgt spid="1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a:off x="667265" y="450108"/>
            <a:ext cx="10898660" cy="520047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Khi gõ sai cú pháp một lệnh, chương trình sẽ dừng lại và báo lỗi, đó là lỗi loại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B</a:t>
            </a:r>
            <a:r>
              <a:rPr lang="en-US" sz="2800">
                <a:latin typeface="Times New Roman" panose="02020603050405020304" pitchFamily="18" charset="0"/>
                <a:ea typeface="Times New Roman" panose="02020603050405020304" pitchFamily="18" charset="0"/>
                <a:cs typeface="Times New Roman" panose="02020603050405020304" pitchFamily="18" charset="0"/>
              </a:rPr>
              <a:t>à</a:t>
            </a:r>
            <a:r>
              <a:rPr lang="vi-VN" sz="2800">
                <a:latin typeface="Times New Roman" panose="02020603050405020304" pitchFamily="18" charset="0"/>
                <a:ea typeface="Times New Roman" panose="02020603050405020304" pitchFamily="18" charset="0"/>
                <a:cs typeface="Times New Roman" panose="02020603050405020304" pitchFamily="18" charset="0"/>
              </a:rPr>
              <a:t>i toán yêu cầu sắp xếp dãy số ban đầu thành dãy tăng dần. Giả sử dãy số ban đầu là [3, 1, 8, 10, 0]. Kết quả thu được dãy [1, 3, 8, 10, 0]. Chương trình có lỗi không? </a:t>
            </a:r>
            <a:r>
              <a:rPr lang="en-US" sz="2800">
                <a:latin typeface="Times New Roman" panose="02020603050405020304" pitchFamily="18" charset="0"/>
                <a:ea typeface="Times New Roman" panose="02020603050405020304" pitchFamily="18" charset="0"/>
                <a:cs typeface="Times New Roman" panose="02020603050405020304" pitchFamily="18" charset="0"/>
              </a:rPr>
              <a:t>Nếu có thì lỗi đó thuộc loại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3E010379-660A-A206-3711-F0C652721A4F}"/>
              </a:ext>
            </a:extLst>
          </p:cNvPr>
          <p:cNvSpPr/>
          <p:nvPr/>
        </p:nvSpPr>
        <p:spPr>
          <a:xfrm>
            <a:off x="8257735" y="1744394"/>
            <a:ext cx="3193367" cy="47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accent4">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Syntax Error (lỗi cú pháp)</a:t>
            </a:r>
            <a:endParaRPr lang="en-US" b="1">
              <a:solidFill>
                <a:schemeClr val="accent4">
                  <a:lumMod val="20000"/>
                  <a:lumOff val="80000"/>
                </a:schemeClr>
              </a:solidFill>
            </a:endParaRPr>
          </a:p>
        </p:txBody>
      </p:sp>
      <p:sp>
        <p:nvSpPr>
          <p:cNvPr id="3" name="Rectangle: Rounded Corners 2">
            <a:extLst>
              <a:ext uri="{FF2B5EF4-FFF2-40B4-BE49-F238E27FC236}">
                <a16:creationId xmlns:a16="http://schemas.microsoft.com/office/drawing/2014/main" id="{4F743B9E-9724-0EA2-9FCC-F62C758C3816}"/>
              </a:ext>
            </a:extLst>
          </p:cNvPr>
          <p:cNvSpPr/>
          <p:nvPr/>
        </p:nvSpPr>
        <p:spPr>
          <a:xfrm>
            <a:off x="8257734" y="4243755"/>
            <a:ext cx="3193367" cy="47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20000"/>
                    <a:lumOff val="80000"/>
                  </a:schemeClr>
                </a:solidFill>
                <a:latin typeface="Times New Roman" panose="02020603050405020304" pitchFamily="18" charset="0"/>
                <a:cs typeface="Times New Roman" panose="02020603050405020304" pitchFamily="18" charset="0"/>
              </a:rPr>
              <a:t>Lỗi ngữ nghĩa hoặc lỗi lôgic </a:t>
            </a:r>
          </a:p>
        </p:txBody>
      </p:sp>
    </p:spTree>
    <p:extLst>
      <p:ext uri="{BB962C8B-B14F-4D97-AF65-F5344CB8AC3E}">
        <p14:creationId xmlns:p14="http://schemas.microsoft.com/office/powerpoint/2010/main" val="29884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Shapes presentation</Template>
  <TotalTime>206</TotalTime>
  <Words>1561</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Times New Roman</vt:lpstr>
      <vt:lpstr>Tw Cen MT</vt:lpstr>
      <vt:lpstr>ShapesVTI</vt:lpstr>
      <vt:lpstr>BÀI 29: NHẬN BIẾT LỖI CHƯƠNG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THỰC HÀNH LẬP TRÌNH VỚI HÀM VÀ THƯ VIỆN</dc:title>
  <dc:creator>HoangThanh Tam</dc:creator>
  <cp:lastModifiedBy>Administrator</cp:lastModifiedBy>
  <cp:revision>16</cp:revision>
  <dcterms:created xsi:type="dcterms:W3CDTF">2022-01-17T09:34:18Z</dcterms:created>
  <dcterms:modified xsi:type="dcterms:W3CDTF">2023-03-30T14:51:03Z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